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4" r:id="rId2"/>
  </p:sldMasterIdLst>
  <p:notesMasterIdLst>
    <p:notesMasterId r:id="rId23"/>
  </p:notesMasterIdLst>
  <p:sldIdLst>
    <p:sldId id="302" r:id="rId3"/>
    <p:sldId id="298" r:id="rId4"/>
    <p:sldId id="303" r:id="rId5"/>
    <p:sldId id="308" r:id="rId6"/>
    <p:sldId id="307" r:id="rId7"/>
    <p:sldId id="309" r:id="rId8"/>
    <p:sldId id="310" r:id="rId9"/>
    <p:sldId id="312" r:id="rId10"/>
    <p:sldId id="313" r:id="rId11"/>
    <p:sldId id="314" r:id="rId12"/>
    <p:sldId id="315" r:id="rId13"/>
    <p:sldId id="325" r:id="rId14"/>
    <p:sldId id="326" r:id="rId15"/>
    <p:sldId id="328" r:id="rId16"/>
    <p:sldId id="329" r:id="rId17"/>
    <p:sldId id="330" r:id="rId18"/>
    <p:sldId id="331" r:id="rId19"/>
    <p:sldId id="332" r:id="rId20"/>
    <p:sldId id="333" r:id="rId21"/>
    <p:sldId id="28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24"/>
    <p:restoredTop sz="94694"/>
  </p:normalViewPr>
  <p:slideViewPr>
    <p:cSldViewPr snapToGrid="0" snapToObjects="1">
      <p:cViewPr varScale="1">
        <p:scale>
          <a:sx n="165" d="100"/>
          <a:sy n="165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9CA5E-A837-BD40-8DA9-351B81618853}" type="datetimeFigureOut">
              <a:rPr lang="en-US" smtClean="0"/>
              <a:t>8/20/21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FB630-2F35-784F-BF41-413143BC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84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149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120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002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031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950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928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075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970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939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836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122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979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453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288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649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763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8543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858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Jacques Serizay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60961"/>
            <a:ext cx="12080240" cy="74167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076634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F576-2A69-E84D-9769-16109AFD2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34" y="1723809"/>
            <a:ext cx="10373532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3103E-B176-0942-A9AB-2743C975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2323F-EDB5-0546-80C1-4253EE6B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Jacques Serizay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7609E7-7836-AB4F-B6E0-D901B7EDF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EA93D98-C7BA-5243-88C6-79BEFDEA4D1A}"/>
              </a:ext>
            </a:extLst>
          </p:cNvPr>
          <p:cNvSpPr txBox="1">
            <a:spLocks/>
          </p:cNvSpPr>
          <p:nvPr userDrawn="1"/>
        </p:nvSpPr>
        <p:spPr>
          <a:xfrm>
            <a:off x="1524000" y="4745623"/>
            <a:ext cx="9144000" cy="10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NGS analysis for gene regulation and epigenomics</a:t>
            </a:r>
          </a:p>
          <a:p>
            <a:pPr marL="0" indent="0" algn="ctr">
              <a:buNone/>
            </a:pPr>
            <a:r>
              <a:rPr lang="en-GB" dirty="0" err="1"/>
              <a:t>Physalia</a:t>
            </a:r>
            <a:r>
              <a:rPr lang="en-GB" dirty="0"/>
              <a:t> 2021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36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92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438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353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Jacques Serizay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40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930826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1</a:t>
            </a:r>
            <a:br>
              <a:rPr lang="en-US" sz="2800" b="1" dirty="0"/>
            </a:br>
            <a:r>
              <a:rPr lang="en-GB" sz="2800" b="1" dirty="0"/>
              <a:t>Bulk chromatin accessibility:</a:t>
            </a:r>
            <a:r>
              <a:rPr lang="en-GB" sz="2800" dirty="0"/>
              <a:t> </a:t>
            </a:r>
            <a:br>
              <a:rPr lang="en-GB" sz="2800" dirty="0"/>
            </a:br>
            <a:r>
              <a:rPr lang="en-GB" sz="2800" dirty="0"/>
              <a:t>profiling local chromatin architecture and identifying regulatory elements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462"/>
            <a:ext cx="914400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workshop 2021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Bulk and single-cell ATAC-seq analysis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288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ATAC-seq sequencing data analysis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3223463-A3FD-C94C-AB4B-9DFA3BFAA68F}"/>
              </a:ext>
            </a:extLst>
          </p:cNvPr>
          <p:cNvSpPr txBox="1">
            <a:spLocks/>
          </p:cNvSpPr>
          <p:nvPr/>
        </p:nvSpPr>
        <p:spPr>
          <a:xfrm>
            <a:off x="4634928" y="1760368"/>
            <a:ext cx="3962400" cy="419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Bcl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fastq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Fastq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fastq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Fastq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</a:t>
            </a:r>
            <a:r>
              <a:rPr lang="en-US" dirty="0" err="1">
                <a:solidFill>
                  <a:schemeClr val="accent2"/>
                </a:solidFill>
                <a:sym typeface="Wingdings" pitchFamily="2" charset="2"/>
              </a:rPr>
              <a:t>Fastqc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Fastq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bam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Bam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bam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Bam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txt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Bam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bed *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Bam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</a:t>
            </a:r>
            <a:r>
              <a:rPr lang="en-US" dirty="0" err="1">
                <a:solidFill>
                  <a:schemeClr val="accent2"/>
                </a:solidFill>
                <a:sym typeface="Wingdings" pitchFamily="2" charset="2"/>
              </a:rPr>
              <a:t>bigiwg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5F9CE84-72BD-1743-95EE-72718E9134AC}"/>
              </a:ext>
            </a:extLst>
          </p:cNvPr>
          <p:cNvSpPr txBox="1">
            <a:spLocks/>
          </p:cNvSpPr>
          <p:nvPr/>
        </p:nvSpPr>
        <p:spPr>
          <a:xfrm>
            <a:off x="493294" y="1760368"/>
            <a:ext cx="3962400" cy="419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Demultiplexing reads</a:t>
            </a:r>
          </a:p>
          <a:p>
            <a:pPr marL="0" indent="0">
              <a:buNone/>
            </a:pPr>
            <a:r>
              <a:rPr lang="en-US" dirty="0"/>
              <a:t>Adaptor trimming</a:t>
            </a:r>
          </a:p>
          <a:p>
            <a:pPr marL="0" indent="0">
              <a:buNone/>
            </a:pPr>
            <a:r>
              <a:rPr lang="en-US" dirty="0" err="1"/>
              <a:t>Fastq</a:t>
            </a:r>
            <a:r>
              <a:rPr lang="en-US" dirty="0"/>
              <a:t> QC</a:t>
            </a:r>
          </a:p>
          <a:p>
            <a:pPr marL="0" indent="0">
              <a:buNone/>
            </a:pPr>
            <a:r>
              <a:rPr lang="en-US" dirty="0"/>
              <a:t>Alignment</a:t>
            </a:r>
          </a:p>
          <a:p>
            <a:pPr marL="0" indent="0">
              <a:buNone/>
            </a:pPr>
            <a:r>
              <a:rPr lang="en-US" dirty="0"/>
              <a:t>Filtering</a:t>
            </a:r>
          </a:p>
          <a:p>
            <a:pPr marL="0" indent="0">
              <a:buNone/>
            </a:pPr>
            <a:r>
              <a:rPr lang="en-US" dirty="0"/>
              <a:t>Alignment QC</a:t>
            </a:r>
          </a:p>
          <a:p>
            <a:pPr marL="0" indent="0">
              <a:buNone/>
            </a:pPr>
            <a:r>
              <a:rPr lang="en-US" dirty="0"/>
              <a:t>Peak calling</a:t>
            </a:r>
          </a:p>
          <a:p>
            <a:pPr marL="0" indent="0">
              <a:buNone/>
            </a:pPr>
            <a:r>
              <a:rPr lang="en-US" dirty="0"/>
              <a:t>Track generation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9C2373-EFCA-1F45-848D-3B54A01A8AED}"/>
              </a:ext>
            </a:extLst>
          </p:cNvPr>
          <p:cNvSpPr txBox="1">
            <a:spLocks/>
          </p:cNvSpPr>
          <p:nvPr/>
        </p:nvSpPr>
        <p:spPr>
          <a:xfrm>
            <a:off x="8015802" y="1760368"/>
            <a:ext cx="3962400" cy="419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(bcl2fastq)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trim_galore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FastQC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bowtie2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samtools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samtools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e.g. </a:t>
            </a:r>
            <a:r>
              <a:rPr lang="en-US" dirty="0" err="1">
                <a:solidFill>
                  <a:srgbClr val="0070C0"/>
                </a:solidFill>
              </a:rPr>
              <a:t>yapc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e.g. </a:t>
            </a:r>
            <a:r>
              <a:rPr lang="en-US" dirty="0" err="1">
                <a:solidFill>
                  <a:srgbClr val="0070C0"/>
                </a:solidFill>
              </a:rPr>
              <a:t>bedtools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087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pPr lvl="0"/>
            <a:r>
              <a:rPr lang="en-GB" dirty="0">
                <a:solidFill>
                  <a:srgbClr val="C00000"/>
                </a:solidFill>
              </a:rPr>
              <a:t>Peak calling</a:t>
            </a:r>
            <a:endParaRPr lang="en-US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883F1A-F84F-F345-9EB6-5D5B2108D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peak callers were designed before the emergence of ATAC-seq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Few of them directly aim at identifying peaks in chromatin accessibility signals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870F90-7AC2-3345-9D1F-41064751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109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pPr lvl="0"/>
            <a:r>
              <a:rPr lang="en-GB" dirty="0">
                <a:solidFill>
                  <a:srgbClr val="C00000"/>
                </a:solidFill>
              </a:rPr>
              <a:t>Peak calling</a:t>
            </a:r>
            <a:endParaRPr lang="en-US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883F1A-F84F-F345-9EB6-5D5B2108D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instance, MACS2 primary goal is to find a model to shift single-end reads toward the real TF’s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870F90-7AC2-3345-9D1F-41064751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D867F-6103-4847-80F2-C643E50B2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274" y="1754857"/>
            <a:ext cx="5386336" cy="493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72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pPr lvl="0"/>
            <a:r>
              <a:rPr lang="en-GB" dirty="0">
                <a:solidFill>
                  <a:srgbClr val="C00000"/>
                </a:solidFill>
              </a:rPr>
              <a:t>Peak calling</a:t>
            </a:r>
            <a:endParaRPr lang="en-US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883F1A-F84F-F345-9EB6-5D5B2108D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Since the emergence of ATAC-seq, new peak callers were designed with the identification of peak “shape” in mind.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YAPC (yet another peak caller) computes the </a:t>
            </a:r>
            <a:r>
              <a:rPr lang="en-US" u="sng" dirty="0"/>
              <a:t>second derivate</a:t>
            </a:r>
            <a:r>
              <a:rPr lang="en-US" dirty="0"/>
              <a:t> of the aggregated signal from </a:t>
            </a:r>
            <a:r>
              <a:rPr lang="en-US" u="sng" dirty="0"/>
              <a:t>multiple bigwigs</a:t>
            </a:r>
            <a:r>
              <a:rPr lang="en-US" dirty="0"/>
              <a:t>, then find concave regions (corresponding to peaks).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870F90-7AC2-3345-9D1F-41064751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98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pPr lvl="0"/>
            <a:r>
              <a:rPr lang="en-GB" dirty="0">
                <a:solidFill>
                  <a:srgbClr val="C00000"/>
                </a:solidFill>
              </a:rPr>
              <a:t>Peak calling</a:t>
            </a:r>
            <a:endParaRPr lang="en-US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883F1A-F84F-F345-9EB6-5D5B2108D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015072" cy="5517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YAPC (yet another peak caller) computes the </a:t>
            </a:r>
            <a:r>
              <a:rPr lang="en-US" u="sng" dirty="0"/>
              <a:t>second derivate</a:t>
            </a:r>
            <a:r>
              <a:rPr lang="en-US" dirty="0"/>
              <a:t> of the aggregated signal from </a:t>
            </a:r>
            <a:r>
              <a:rPr lang="en-US" u="sng" dirty="0"/>
              <a:t>multiple bigwigs</a:t>
            </a:r>
            <a:r>
              <a:rPr lang="en-US" dirty="0"/>
              <a:t>, then find concave regions (corresponding to peaks).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870F90-7AC2-3345-9D1F-41064751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Jänes et al., eLife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635695B-2563-5B4A-9330-2DC65D864E2D}"/>
              </a:ext>
            </a:extLst>
          </p:cNvPr>
          <p:cNvGrpSpPr/>
          <p:nvPr/>
        </p:nvGrpSpPr>
        <p:grpSpPr>
          <a:xfrm>
            <a:off x="5582206" y="873761"/>
            <a:ext cx="4698311" cy="6001133"/>
            <a:chOff x="5582206" y="873761"/>
            <a:chExt cx="5936359" cy="75824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E21021-5A49-6343-BB74-090E2C715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6998" y="873761"/>
              <a:ext cx="1949482" cy="6858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1FF37E-004E-6F46-80B6-262CFA5F0F33}"/>
                </a:ext>
              </a:extLst>
            </p:cNvPr>
            <p:cNvSpPr txBox="1"/>
            <p:nvPr/>
          </p:nvSpPr>
          <p:spPr>
            <a:xfrm>
              <a:off x="9886920" y="2983915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9C9D20-CA32-5643-8D1E-B7D9D4EB8C7D}"/>
                </a:ext>
              </a:extLst>
            </p:cNvPr>
            <p:cNvSpPr txBox="1"/>
            <p:nvPr/>
          </p:nvSpPr>
          <p:spPr>
            <a:xfrm>
              <a:off x="9886920" y="4446955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3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C23E98-ACE5-7B4D-B598-948B0D8D5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34467" y="873761"/>
              <a:ext cx="1396031" cy="68580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34BA0C-12A5-C74F-8DC9-37CDEDBC8065}"/>
                </a:ext>
              </a:extLst>
            </p:cNvPr>
            <p:cNvSpPr/>
            <p:nvPr/>
          </p:nvSpPr>
          <p:spPr>
            <a:xfrm>
              <a:off x="5582206" y="5094069"/>
              <a:ext cx="5936359" cy="3362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FFFAF3-2A2E-D146-9232-27691A4B2B01}"/>
                </a:ext>
              </a:extLst>
            </p:cNvPr>
            <p:cNvSpPr txBox="1"/>
            <p:nvPr/>
          </p:nvSpPr>
          <p:spPr>
            <a:xfrm>
              <a:off x="9886920" y="1738617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2096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pPr lvl="0"/>
            <a:r>
              <a:rPr lang="en-GB" dirty="0">
                <a:solidFill>
                  <a:srgbClr val="C00000"/>
                </a:solidFill>
              </a:rPr>
              <a:t>Peak calling</a:t>
            </a:r>
            <a:endParaRPr lang="en-US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883F1A-F84F-F345-9EB6-5D5B2108D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015072" cy="5517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YAPC (yet another peak caller) computes the </a:t>
            </a:r>
            <a:r>
              <a:rPr lang="en-US" u="sng" dirty="0"/>
              <a:t>second derivate</a:t>
            </a:r>
            <a:r>
              <a:rPr lang="en-US" dirty="0"/>
              <a:t> of the aggregated signal from </a:t>
            </a:r>
            <a:r>
              <a:rPr lang="en-US" u="sng" dirty="0"/>
              <a:t>multiple bigwigs</a:t>
            </a:r>
            <a:r>
              <a:rPr lang="en-US" dirty="0"/>
              <a:t>, then find concave regions (corresponding to peaks).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870F90-7AC2-3345-9D1F-41064751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Jänes et al., eLife 2018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635695B-2563-5B4A-9330-2DC65D864E2D}"/>
              </a:ext>
            </a:extLst>
          </p:cNvPr>
          <p:cNvGrpSpPr/>
          <p:nvPr/>
        </p:nvGrpSpPr>
        <p:grpSpPr>
          <a:xfrm>
            <a:off x="5582206" y="873761"/>
            <a:ext cx="4698311" cy="6001131"/>
            <a:chOff x="5582206" y="873761"/>
            <a:chExt cx="5936359" cy="75824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E21021-5A49-6343-BB74-090E2C715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6998" y="873761"/>
              <a:ext cx="1949482" cy="6858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1FF37E-004E-6F46-80B6-262CFA5F0F33}"/>
                </a:ext>
              </a:extLst>
            </p:cNvPr>
            <p:cNvSpPr txBox="1"/>
            <p:nvPr/>
          </p:nvSpPr>
          <p:spPr>
            <a:xfrm>
              <a:off x="9886920" y="2983915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9C9D20-CA32-5643-8D1E-B7D9D4EB8C7D}"/>
                </a:ext>
              </a:extLst>
            </p:cNvPr>
            <p:cNvSpPr txBox="1"/>
            <p:nvPr/>
          </p:nvSpPr>
          <p:spPr>
            <a:xfrm>
              <a:off x="9886920" y="4446955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3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C23E98-ACE5-7B4D-B598-948B0D8D5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34467" y="873761"/>
              <a:ext cx="1396031" cy="68580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34BA0C-12A5-C74F-8DC9-37CDEDBC8065}"/>
                </a:ext>
              </a:extLst>
            </p:cNvPr>
            <p:cNvSpPr/>
            <p:nvPr/>
          </p:nvSpPr>
          <p:spPr>
            <a:xfrm>
              <a:off x="5582206" y="5765637"/>
              <a:ext cx="5936359" cy="2690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FFFAF3-2A2E-D146-9232-27691A4B2B01}"/>
                </a:ext>
              </a:extLst>
            </p:cNvPr>
            <p:cNvSpPr txBox="1"/>
            <p:nvPr/>
          </p:nvSpPr>
          <p:spPr>
            <a:xfrm>
              <a:off x="9886920" y="1738617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82A9DD-83CE-DB4D-812B-CDD884996140}"/>
              </a:ext>
            </a:extLst>
          </p:cNvPr>
          <p:cNvSpPr txBox="1"/>
          <p:nvPr/>
        </p:nvSpPr>
        <p:spPr>
          <a:xfrm>
            <a:off x="8946467" y="4375053"/>
            <a:ext cx="184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Aggregated signal</a:t>
            </a:r>
          </a:p>
        </p:txBody>
      </p:sp>
    </p:spTree>
    <p:extLst>
      <p:ext uri="{BB962C8B-B14F-4D97-AF65-F5344CB8AC3E}">
        <p14:creationId xmlns:p14="http://schemas.microsoft.com/office/powerpoint/2010/main" val="3755689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pPr lvl="0"/>
            <a:r>
              <a:rPr lang="en-GB" dirty="0">
                <a:solidFill>
                  <a:srgbClr val="C00000"/>
                </a:solidFill>
              </a:rPr>
              <a:t>Peak calling</a:t>
            </a:r>
            <a:endParaRPr lang="en-US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883F1A-F84F-F345-9EB6-5D5B2108D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015072" cy="5517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YAPC (yet another peak caller) computes the </a:t>
            </a:r>
            <a:r>
              <a:rPr lang="en-US" u="sng" dirty="0"/>
              <a:t>second derivate</a:t>
            </a:r>
            <a:r>
              <a:rPr lang="en-US" dirty="0"/>
              <a:t> of the aggregated signal from </a:t>
            </a:r>
            <a:r>
              <a:rPr lang="en-US" u="sng" dirty="0"/>
              <a:t>multiple bigwigs</a:t>
            </a:r>
            <a:r>
              <a:rPr lang="en-US" dirty="0"/>
              <a:t>, then find concave regions (corresponding to peaks).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870F90-7AC2-3345-9D1F-41064751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Jänes et al., eLife 2018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635695B-2563-5B4A-9330-2DC65D864E2D}"/>
              </a:ext>
            </a:extLst>
          </p:cNvPr>
          <p:cNvGrpSpPr/>
          <p:nvPr/>
        </p:nvGrpSpPr>
        <p:grpSpPr>
          <a:xfrm>
            <a:off x="5582206" y="873761"/>
            <a:ext cx="4698311" cy="6001131"/>
            <a:chOff x="5582206" y="873761"/>
            <a:chExt cx="5936359" cy="75824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E21021-5A49-6343-BB74-090E2C715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6998" y="873761"/>
              <a:ext cx="1949482" cy="6858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1FF37E-004E-6F46-80B6-262CFA5F0F33}"/>
                </a:ext>
              </a:extLst>
            </p:cNvPr>
            <p:cNvSpPr txBox="1"/>
            <p:nvPr/>
          </p:nvSpPr>
          <p:spPr>
            <a:xfrm>
              <a:off x="9886920" y="2983915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9C9D20-CA32-5643-8D1E-B7D9D4EB8C7D}"/>
                </a:ext>
              </a:extLst>
            </p:cNvPr>
            <p:cNvSpPr txBox="1"/>
            <p:nvPr/>
          </p:nvSpPr>
          <p:spPr>
            <a:xfrm>
              <a:off x="9886920" y="4446955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3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C23E98-ACE5-7B4D-B598-948B0D8D5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34467" y="873761"/>
              <a:ext cx="1396031" cy="68580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34BA0C-12A5-C74F-8DC9-37CDEDBC8065}"/>
                </a:ext>
              </a:extLst>
            </p:cNvPr>
            <p:cNvSpPr/>
            <p:nvPr/>
          </p:nvSpPr>
          <p:spPr>
            <a:xfrm>
              <a:off x="5582206" y="6466041"/>
              <a:ext cx="5936359" cy="1990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FFFAF3-2A2E-D146-9232-27691A4B2B01}"/>
                </a:ext>
              </a:extLst>
            </p:cNvPr>
            <p:cNvSpPr txBox="1"/>
            <p:nvPr/>
          </p:nvSpPr>
          <p:spPr>
            <a:xfrm>
              <a:off x="9886920" y="1738617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82A9DD-83CE-DB4D-812B-CDD884996140}"/>
              </a:ext>
            </a:extLst>
          </p:cNvPr>
          <p:cNvSpPr txBox="1"/>
          <p:nvPr/>
        </p:nvSpPr>
        <p:spPr>
          <a:xfrm>
            <a:off x="8946467" y="4375053"/>
            <a:ext cx="184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Aggregated signal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6C664-C837-EB4D-B712-7F8A9C12A7CE}"/>
              </a:ext>
            </a:extLst>
          </p:cNvPr>
          <p:cNvSpPr txBox="1"/>
          <p:nvPr/>
        </p:nvSpPr>
        <p:spPr>
          <a:xfrm>
            <a:off x="8946467" y="4848019"/>
            <a:ext cx="144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</p:spTree>
    <p:extLst>
      <p:ext uri="{BB962C8B-B14F-4D97-AF65-F5344CB8AC3E}">
        <p14:creationId xmlns:p14="http://schemas.microsoft.com/office/powerpoint/2010/main" val="1789132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pPr lvl="0"/>
            <a:r>
              <a:rPr lang="en-GB" dirty="0">
                <a:solidFill>
                  <a:srgbClr val="C00000"/>
                </a:solidFill>
              </a:rPr>
              <a:t>Peak calling</a:t>
            </a:r>
            <a:endParaRPr lang="en-US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883F1A-F84F-F345-9EB6-5D5B2108D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015072" cy="5517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YAPC (yet another peak caller) computes the </a:t>
            </a:r>
            <a:r>
              <a:rPr lang="en-US" u="sng" dirty="0"/>
              <a:t>second derivate</a:t>
            </a:r>
            <a:r>
              <a:rPr lang="en-US" dirty="0"/>
              <a:t> of the aggregated signal from </a:t>
            </a:r>
            <a:r>
              <a:rPr lang="en-US" u="sng" dirty="0"/>
              <a:t>multiple bigwigs</a:t>
            </a:r>
            <a:r>
              <a:rPr lang="en-US" dirty="0"/>
              <a:t>, then find concave regions (corresponding to peaks).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870F90-7AC2-3345-9D1F-41064751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Jänes et al., eLife 2018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635695B-2563-5B4A-9330-2DC65D864E2D}"/>
              </a:ext>
            </a:extLst>
          </p:cNvPr>
          <p:cNvGrpSpPr/>
          <p:nvPr/>
        </p:nvGrpSpPr>
        <p:grpSpPr>
          <a:xfrm>
            <a:off x="5623568" y="873761"/>
            <a:ext cx="4193030" cy="5427741"/>
            <a:chOff x="5634467" y="873761"/>
            <a:chExt cx="5297932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E21021-5A49-6343-BB74-090E2C715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6998" y="873761"/>
              <a:ext cx="1949482" cy="6858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1FF37E-004E-6F46-80B6-262CFA5F0F33}"/>
                </a:ext>
              </a:extLst>
            </p:cNvPr>
            <p:cNvSpPr txBox="1"/>
            <p:nvPr/>
          </p:nvSpPr>
          <p:spPr>
            <a:xfrm>
              <a:off x="9886920" y="2983915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9C9D20-CA32-5643-8D1E-B7D9D4EB8C7D}"/>
                </a:ext>
              </a:extLst>
            </p:cNvPr>
            <p:cNvSpPr txBox="1"/>
            <p:nvPr/>
          </p:nvSpPr>
          <p:spPr>
            <a:xfrm>
              <a:off x="9886920" y="4446955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3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C23E98-ACE5-7B4D-B598-948B0D8D5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34467" y="873761"/>
              <a:ext cx="1396031" cy="6858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FFFAF3-2A2E-D146-9232-27691A4B2B01}"/>
                </a:ext>
              </a:extLst>
            </p:cNvPr>
            <p:cNvSpPr txBox="1"/>
            <p:nvPr/>
          </p:nvSpPr>
          <p:spPr>
            <a:xfrm>
              <a:off x="9886920" y="1738617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82A9DD-83CE-DB4D-812B-CDD884996140}"/>
              </a:ext>
            </a:extLst>
          </p:cNvPr>
          <p:cNvSpPr txBox="1"/>
          <p:nvPr/>
        </p:nvSpPr>
        <p:spPr>
          <a:xfrm>
            <a:off x="8946467" y="4375053"/>
            <a:ext cx="184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Aggregated signal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6C664-C837-EB4D-B712-7F8A9C12A7CE}"/>
              </a:ext>
            </a:extLst>
          </p:cNvPr>
          <p:cNvSpPr txBox="1"/>
          <p:nvPr/>
        </p:nvSpPr>
        <p:spPr>
          <a:xfrm>
            <a:off x="8946467" y="4848019"/>
            <a:ext cx="144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BE226F-C924-F04F-8875-6FD7EC6ED507}"/>
              </a:ext>
            </a:extLst>
          </p:cNvPr>
          <p:cNvGrpSpPr/>
          <p:nvPr/>
        </p:nvGrpSpPr>
        <p:grpSpPr>
          <a:xfrm>
            <a:off x="5880592" y="499027"/>
            <a:ext cx="2440556" cy="6375865"/>
            <a:chOff x="5965660" y="-232475"/>
            <a:chExt cx="2806048" cy="733069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B97003D-537F-9047-9E8E-E279FBD4E084}"/>
                </a:ext>
              </a:extLst>
            </p:cNvPr>
            <p:cNvSpPr/>
            <p:nvPr/>
          </p:nvSpPr>
          <p:spPr>
            <a:xfrm>
              <a:off x="7363064" y="-232475"/>
              <a:ext cx="256165" cy="7330699"/>
            </a:xfrm>
            <a:prstGeom prst="rect">
              <a:avLst/>
            </a:prstGeom>
            <a:solidFill>
              <a:srgbClr val="BFBFBF">
                <a:alpha val="2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04395CC-5FAF-3E47-B42E-628DD36159E5}"/>
                </a:ext>
              </a:extLst>
            </p:cNvPr>
            <p:cNvSpPr/>
            <p:nvPr/>
          </p:nvSpPr>
          <p:spPr>
            <a:xfrm>
              <a:off x="8033657" y="-232475"/>
              <a:ext cx="306978" cy="7330699"/>
            </a:xfrm>
            <a:prstGeom prst="rect">
              <a:avLst/>
            </a:prstGeom>
            <a:solidFill>
              <a:srgbClr val="BFBFBF">
                <a:alpha val="2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63E12E-4268-7644-BB0A-4314700A939F}"/>
                </a:ext>
              </a:extLst>
            </p:cNvPr>
            <p:cNvSpPr/>
            <p:nvPr/>
          </p:nvSpPr>
          <p:spPr>
            <a:xfrm>
              <a:off x="8392885" y="-232475"/>
              <a:ext cx="378823" cy="7330699"/>
            </a:xfrm>
            <a:prstGeom prst="rect">
              <a:avLst/>
            </a:prstGeom>
            <a:solidFill>
              <a:srgbClr val="BFBFBF">
                <a:alpha val="2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644ED5-AB81-F947-B1EA-9BAF008FF4E0}"/>
                </a:ext>
              </a:extLst>
            </p:cNvPr>
            <p:cNvSpPr/>
            <p:nvPr/>
          </p:nvSpPr>
          <p:spPr>
            <a:xfrm>
              <a:off x="5965660" y="-232475"/>
              <a:ext cx="236559" cy="7330699"/>
            </a:xfrm>
            <a:prstGeom prst="rect">
              <a:avLst/>
            </a:prstGeom>
            <a:solidFill>
              <a:srgbClr val="BFBFBF">
                <a:alpha val="2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6CC95BF-10CC-EA45-B8D3-2C85B815FCF0}"/>
              </a:ext>
            </a:extLst>
          </p:cNvPr>
          <p:cNvSpPr txBox="1"/>
          <p:nvPr/>
        </p:nvSpPr>
        <p:spPr>
          <a:xfrm>
            <a:off x="8946467" y="5237764"/>
            <a:ext cx="71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E486A6-EC66-8C4F-BE85-71351137A65E}"/>
              </a:ext>
            </a:extLst>
          </p:cNvPr>
          <p:cNvSpPr txBox="1"/>
          <p:nvPr/>
        </p:nvSpPr>
        <p:spPr>
          <a:xfrm>
            <a:off x="8946467" y="6032243"/>
            <a:ext cx="185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annotations</a:t>
            </a:r>
          </a:p>
        </p:txBody>
      </p:sp>
    </p:spTree>
    <p:extLst>
      <p:ext uri="{BB962C8B-B14F-4D97-AF65-F5344CB8AC3E}">
        <p14:creationId xmlns:p14="http://schemas.microsoft.com/office/powerpoint/2010/main" val="2751087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pPr lvl="0"/>
            <a:r>
              <a:rPr lang="en-GB" dirty="0">
                <a:solidFill>
                  <a:srgbClr val="C00000"/>
                </a:solidFill>
              </a:rPr>
              <a:t>Functional annotations of chromatin accessible loci</a:t>
            </a:r>
            <a:endParaRPr lang="en-US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883F1A-F84F-F345-9EB6-5D5B2108D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" y="873761"/>
            <a:ext cx="11136811" cy="5517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Annotating the function of accessible chromatin loci (e.g. promoters or enhancers) is not straightforward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870F90-7AC2-3345-9D1F-41064751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Jänes et al., eLife 2018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7240F6-B61E-E742-818C-053E86EBA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971"/>
          <a:stretch/>
        </p:blipFill>
        <p:spPr>
          <a:xfrm>
            <a:off x="3411413" y="2597000"/>
            <a:ext cx="6732599" cy="21184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3DE5D5-A6B1-1F47-B122-7C9556C57BC6}"/>
              </a:ext>
            </a:extLst>
          </p:cNvPr>
          <p:cNvSpPr txBox="1"/>
          <p:nvPr/>
        </p:nvSpPr>
        <p:spPr>
          <a:xfrm>
            <a:off x="5388201" y="3271484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641699-B70B-4649-B2C4-E532EF2B08D7}"/>
              </a:ext>
            </a:extLst>
          </p:cNvPr>
          <p:cNvSpPr txBox="1"/>
          <p:nvPr/>
        </p:nvSpPr>
        <p:spPr>
          <a:xfrm>
            <a:off x="6479581" y="3271484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13B926-8D9A-EE4D-9847-F212B7352B6F}"/>
              </a:ext>
            </a:extLst>
          </p:cNvPr>
          <p:cNvSpPr txBox="1"/>
          <p:nvPr/>
        </p:nvSpPr>
        <p:spPr>
          <a:xfrm>
            <a:off x="7541465" y="3271484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4F7605-C00B-E44F-A14B-48E8D7A09CDE}"/>
              </a:ext>
            </a:extLst>
          </p:cNvPr>
          <p:cNvSpPr txBox="1"/>
          <p:nvPr/>
        </p:nvSpPr>
        <p:spPr>
          <a:xfrm>
            <a:off x="9576743" y="3271484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8880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pPr lvl="0"/>
            <a:r>
              <a:rPr lang="en-GB" dirty="0">
                <a:solidFill>
                  <a:srgbClr val="C00000"/>
                </a:solidFill>
              </a:rPr>
              <a:t>Functional annotations of chromatin accessible loci</a:t>
            </a:r>
            <a:endParaRPr lang="en-US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883F1A-F84F-F345-9EB6-5D5B2108D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" y="873761"/>
            <a:ext cx="11136811" cy="5517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Annotating the function of accessible chromatin loci (e.g. promoters or enhancers) is not straightforward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Often, relying on complementary RNA-seq data appears to be helpful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870F90-7AC2-3345-9D1F-41064751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Jänes et al., eLife 2018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7240F6-B61E-E742-818C-053E86EBA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971"/>
          <a:stretch/>
        </p:blipFill>
        <p:spPr>
          <a:xfrm>
            <a:off x="3411413" y="2597000"/>
            <a:ext cx="6732599" cy="21184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3DE5D5-A6B1-1F47-B122-7C9556C57BC6}"/>
              </a:ext>
            </a:extLst>
          </p:cNvPr>
          <p:cNvSpPr txBox="1"/>
          <p:nvPr/>
        </p:nvSpPr>
        <p:spPr>
          <a:xfrm>
            <a:off x="5388201" y="3271484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641699-B70B-4649-B2C4-E532EF2B08D7}"/>
              </a:ext>
            </a:extLst>
          </p:cNvPr>
          <p:cNvSpPr txBox="1"/>
          <p:nvPr/>
        </p:nvSpPr>
        <p:spPr>
          <a:xfrm>
            <a:off x="6479581" y="3271484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13B926-8D9A-EE4D-9847-F212B7352B6F}"/>
              </a:ext>
            </a:extLst>
          </p:cNvPr>
          <p:cNvSpPr txBox="1"/>
          <p:nvPr/>
        </p:nvSpPr>
        <p:spPr>
          <a:xfrm>
            <a:off x="7541465" y="3271484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4F7605-C00B-E44F-A14B-48E8D7A09CDE}"/>
              </a:ext>
            </a:extLst>
          </p:cNvPr>
          <p:cNvSpPr txBox="1"/>
          <p:nvPr/>
        </p:nvSpPr>
        <p:spPr>
          <a:xfrm>
            <a:off x="9576743" y="3271484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D31BD60-DDE5-7548-B758-F2FC0D58C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413" y="2597000"/>
            <a:ext cx="6732599" cy="30250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6247F5-1FD7-994A-A401-7313794D8E28}"/>
              </a:ext>
            </a:extLst>
          </p:cNvPr>
          <p:cNvSpPr txBox="1"/>
          <p:nvPr/>
        </p:nvSpPr>
        <p:spPr>
          <a:xfrm>
            <a:off x="5344659" y="3271483"/>
            <a:ext cx="460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7773D3-FCEE-4E43-9AB0-31E0BC7BB823}"/>
              </a:ext>
            </a:extLst>
          </p:cNvPr>
          <p:cNvSpPr txBox="1"/>
          <p:nvPr/>
        </p:nvSpPr>
        <p:spPr>
          <a:xfrm>
            <a:off x="6436039" y="3271483"/>
            <a:ext cx="460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C4A828-84F3-3047-8559-F691B3653CB4}"/>
              </a:ext>
            </a:extLst>
          </p:cNvPr>
          <p:cNvSpPr txBox="1"/>
          <p:nvPr/>
        </p:nvSpPr>
        <p:spPr>
          <a:xfrm>
            <a:off x="7497923" y="3271483"/>
            <a:ext cx="484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A24050-AD8D-E44B-82A9-3442436A0EB2}"/>
              </a:ext>
            </a:extLst>
          </p:cNvPr>
          <p:cNvSpPr txBox="1"/>
          <p:nvPr/>
        </p:nvSpPr>
        <p:spPr>
          <a:xfrm>
            <a:off x="9533201" y="3271483"/>
            <a:ext cx="484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344D1C-0EAD-AA4A-8BC1-851DE5B37C64}"/>
              </a:ext>
            </a:extLst>
          </p:cNvPr>
          <p:cNvSpPr/>
          <p:nvPr/>
        </p:nvSpPr>
        <p:spPr>
          <a:xfrm flipH="1">
            <a:off x="5767450" y="2735694"/>
            <a:ext cx="230908" cy="3121891"/>
          </a:xfrm>
          <a:prstGeom prst="rect">
            <a:avLst/>
          </a:prstGeom>
          <a:solidFill>
            <a:srgbClr val="BFBFBF">
              <a:alpha val="2509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E4EBCF-5A91-8543-9D93-62E48EC55579}"/>
              </a:ext>
            </a:extLst>
          </p:cNvPr>
          <p:cNvSpPr/>
          <p:nvPr/>
        </p:nvSpPr>
        <p:spPr>
          <a:xfrm flipH="1">
            <a:off x="6201559" y="2735694"/>
            <a:ext cx="230908" cy="3121891"/>
          </a:xfrm>
          <a:prstGeom prst="rect">
            <a:avLst/>
          </a:prstGeom>
          <a:solidFill>
            <a:srgbClr val="BFBFBF">
              <a:alpha val="2509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375996-0F85-9149-A8B2-1C7150F5075A}"/>
              </a:ext>
            </a:extLst>
          </p:cNvPr>
          <p:cNvSpPr/>
          <p:nvPr/>
        </p:nvSpPr>
        <p:spPr>
          <a:xfrm flipH="1">
            <a:off x="7965705" y="2735694"/>
            <a:ext cx="230908" cy="3121891"/>
          </a:xfrm>
          <a:prstGeom prst="rect">
            <a:avLst/>
          </a:prstGeom>
          <a:solidFill>
            <a:srgbClr val="BFBFBF">
              <a:alpha val="2509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0AD3A08-1246-D640-8A37-7F6D2593420E}"/>
              </a:ext>
            </a:extLst>
          </p:cNvPr>
          <p:cNvSpPr/>
          <p:nvPr/>
        </p:nvSpPr>
        <p:spPr>
          <a:xfrm flipH="1">
            <a:off x="9369632" y="2735694"/>
            <a:ext cx="230908" cy="3121891"/>
          </a:xfrm>
          <a:prstGeom prst="rect">
            <a:avLst/>
          </a:prstGeom>
          <a:solidFill>
            <a:srgbClr val="BFBFBF">
              <a:alpha val="2509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3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b="1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Bulk ATAC-seq processing</a:t>
            </a:r>
            <a:endParaRPr lang="en-US" sz="7200" b="1" dirty="0">
              <a:solidFill>
                <a:srgbClr val="C00000"/>
              </a:solidFill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03;p2">
            <a:extLst>
              <a:ext uri="{FF2B5EF4-FFF2-40B4-BE49-F238E27FC236}">
                <a16:creationId xmlns:a16="http://schemas.microsoft.com/office/drawing/2014/main" id="{EFF50909-1F73-3249-949B-980EAF30EB80}"/>
              </a:ext>
            </a:extLst>
          </p:cNvPr>
          <p:cNvSpPr/>
          <p:nvPr/>
        </p:nvSpPr>
        <p:spPr>
          <a:xfrm>
            <a:off x="9173714" y="3037449"/>
            <a:ext cx="1421027" cy="21737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104;p2">
            <a:extLst>
              <a:ext uri="{FF2B5EF4-FFF2-40B4-BE49-F238E27FC236}">
                <a16:creationId xmlns:a16="http://schemas.microsoft.com/office/drawing/2014/main" id="{DB4E193D-6647-B947-B0E1-1A93C782E0A9}"/>
              </a:ext>
            </a:extLst>
          </p:cNvPr>
          <p:cNvSpPr/>
          <p:nvPr/>
        </p:nvSpPr>
        <p:spPr>
          <a:xfrm>
            <a:off x="9173714" y="3375348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5;p2">
            <a:extLst>
              <a:ext uri="{FF2B5EF4-FFF2-40B4-BE49-F238E27FC236}">
                <a16:creationId xmlns:a16="http://schemas.microsoft.com/office/drawing/2014/main" id="{F6FE7385-0409-8D46-925A-8ABAB4C79CC3}"/>
              </a:ext>
            </a:extLst>
          </p:cNvPr>
          <p:cNvSpPr/>
          <p:nvPr/>
        </p:nvSpPr>
        <p:spPr>
          <a:xfrm>
            <a:off x="10129303" y="3113229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6;p2">
            <a:extLst>
              <a:ext uri="{FF2B5EF4-FFF2-40B4-BE49-F238E27FC236}">
                <a16:creationId xmlns:a16="http://schemas.microsoft.com/office/drawing/2014/main" id="{1F785537-8BCC-154B-AAB5-AD5616D68C3C}"/>
              </a:ext>
            </a:extLst>
          </p:cNvPr>
          <p:cNvSpPr/>
          <p:nvPr/>
        </p:nvSpPr>
        <p:spPr>
          <a:xfrm>
            <a:off x="9613408" y="4425925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CA0F507-94FB-1D42-956E-5CD4ACFB7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113" y="1844548"/>
            <a:ext cx="4254288" cy="48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AA47C49B-8C83-7146-8919-B5993E79181A}"/>
              </a:ext>
            </a:extLst>
          </p:cNvPr>
          <p:cNvSpPr/>
          <p:nvPr/>
        </p:nvSpPr>
        <p:spPr>
          <a:xfrm>
            <a:off x="7961429" y="3937989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844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E8299E25-E0DE-654D-9732-AE02AE96E9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D1A539-FC5C-3F42-A8E9-D4F13F8F8382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Any question? </a:t>
            </a:r>
          </a:p>
          <a:p>
            <a:pPr algn="ctr"/>
            <a:endParaRPr lang="en-US" b="1" dirty="0">
              <a:sym typeface="Wingdings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38AC76-C99E-3545-8DCD-3B6AD515B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404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ATAC-seq: a “new” enzyme for a new assay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5A4459-C8C1-7E46-B526-CF6DBDBA7F6A}"/>
              </a:ext>
            </a:extLst>
          </p:cNvPr>
          <p:cNvSpPr/>
          <p:nvPr/>
        </p:nvSpPr>
        <p:spPr>
          <a:xfrm>
            <a:off x="359228" y="1198993"/>
            <a:ext cx="39406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ATAC-seq stands for </a:t>
            </a:r>
            <a:r>
              <a:rPr lang="en-GB" sz="2400" u="sng" dirty="0"/>
              <a:t>A</a:t>
            </a:r>
            <a:r>
              <a:rPr lang="en-GB" sz="2400" dirty="0"/>
              <a:t>ssay for </a:t>
            </a:r>
            <a:r>
              <a:rPr lang="en-GB" sz="2400" u="sng" dirty="0"/>
              <a:t>T</a:t>
            </a:r>
            <a:r>
              <a:rPr lang="en-GB" sz="2400" dirty="0"/>
              <a:t>ransposase-</a:t>
            </a:r>
            <a:r>
              <a:rPr lang="en-GB" sz="2400" u="sng" dirty="0"/>
              <a:t>A</a:t>
            </a:r>
            <a:r>
              <a:rPr lang="en-GB" sz="2400" dirty="0"/>
              <a:t>ccessible </a:t>
            </a:r>
            <a:r>
              <a:rPr lang="en-GB" sz="2400" u="sng" dirty="0"/>
              <a:t>C</a:t>
            </a:r>
            <a:r>
              <a:rPr lang="en-GB" sz="2400" dirty="0"/>
              <a:t>hromatin using sequencing.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E341DF5-53C1-8942-9834-DE1D76580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572"/>
          <a:stretch/>
        </p:blipFill>
        <p:spPr>
          <a:xfrm>
            <a:off x="4975796" y="4774704"/>
            <a:ext cx="6856976" cy="15971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DC957C7-E573-DA4A-AC9D-0CF44B40E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428"/>
          <a:stretch/>
        </p:blipFill>
        <p:spPr>
          <a:xfrm>
            <a:off x="4975796" y="1122833"/>
            <a:ext cx="6856976" cy="36518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903156C-2E86-9544-B98A-FC3170ED9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36" b="82248"/>
          <a:stretch/>
        </p:blipFill>
        <p:spPr>
          <a:xfrm>
            <a:off x="8235563" y="2875652"/>
            <a:ext cx="2590211" cy="5563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3D404BA-FAF2-5840-A078-EC2C95E58249}"/>
              </a:ext>
            </a:extLst>
          </p:cNvPr>
          <p:cNvSpPr/>
          <p:nvPr/>
        </p:nvSpPr>
        <p:spPr>
          <a:xfrm>
            <a:off x="9354448" y="1660307"/>
            <a:ext cx="1600064" cy="556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4CC0EAC-028A-4846-BB1D-760E5C3B8557}"/>
              </a:ext>
            </a:extLst>
          </p:cNvPr>
          <p:cNvSpPr/>
          <p:nvPr/>
        </p:nvSpPr>
        <p:spPr>
          <a:xfrm>
            <a:off x="7054079" y="1122833"/>
            <a:ext cx="3756422" cy="734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0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ATAC-seq: a “new” enzyme for a new assay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5A4459-C8C1-7E46-B526-CF6DBDBA7F6A}"/>
              </a:ext>
            </a:extLst>
          </p:cNvPr>
          <p:cNvSpPr/>
          <p:nvPr/>
        </p:nvSpPr>
        <p:spPr>
          <a:xfrm>
            <a:off x="359228" y="1198993"/>
            <a:ext cx="366266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 enzymatic (and mechanical) assays exist as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assay gives a different answer about local chromatin organization.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7B41F1-7CB1-F34C-9B82-7CEDA8B8C4A6}"/>
              </a:ext>
            </a:extLst>
          </p:cNvPr>
          <p:cNvSpPr txBox="1"/>
          <p:nvPr/>
        </p:nvSpPr>
        <p:spPr>
          <a:xfrm>
            <a:off x="138271" y="6421322"/>
            <a:ext cx="438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Hsu et al., Epigenetics in Human Diseases 2018</a:t>
            </a:r>
          </a:p>
        </p:txBody>
      </p:sp>
      <p:pic>
        <p:nvPicPr>
          <p:cNvPr id="8" name="Picture 2" descr="Bioinformatics of Epigenomic Data Generated From Next-Generation Sequencing  - ScienceDirect">
            <a:extLst>
              <a:ext uri="{FF2B5EF4-FFF2-40B4-BE49-F238E27FC236}">
                <a16:creationId xmlns:a16="http://schemas.microsoft.com/office/drawing/2014/main" id="{C2334C7F-B4BA-CB40-AD34-D8E0E4444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160" y="890436"/>
            <a:ext cx="7275052" cy="58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65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ATAC-seq: a “new” enzyme for a new assay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5A4459-C8C1-7E46-B526-CF6DBDBA7F6A}"/>
              </a:ext>
            </a:extLst>
          </p:cNvPr>
          <p:cNvSpPr/>
          <p:nvPr/>
        </p:nvSpPr>
        <p:spPr>
          <a:xfrm>
            <a:off x="359227" y="1198993"/>
            <a:ext cx="50945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ATAC-seq is easily the </a:t>
            </a:r>
            <a:r>
              <a:rPr lang="en-US" sz="2400" b="1" u="sng" dirty="0"/>
              <a:t>most widely performed chromatin profiling assay</a:t>
            </a:r>
            <a:r>
              <a:rPr lang="en-US" sz="2400" dirty="0"/>
              <a:t>, used in labs specialized in epigenomics but also in labs focusing on different biological fields (development, evolution, cancerology, immunology, non-model organisms, etc.)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025460-423A-EA44-B6FA-263EB9538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086" y="1341692"/>
            <a:ext cx="5794535" cy="46096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7B41F1-7CB1-F34C-9B82-7CEDA8B8C4A6}"/>
              </a:ext>
            </a:extLst>
          </p:cNvPr>
          <p:cNvSpPr txBox="1"/>
          <p:nvPr/>
        </p:nvSpPr>
        <p:spPr>
          <a:xfrm>
            <a:off x="138271" y="6421322"/>
            <a:ext cx="438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Yan et al., Genome Biol. 2020</a:t>
            </a:r>
          </a:p>
        </p:txBody>
      </p:sp>
    </p:spTree>
    <p:extLst>
      <p:ext uri="{BB962C8B-B14F-4D97-AF65-F5344CB8AC3E}">
        <p14:creationId xmlns:p14="http://schemas.microsoft.com/office/powerpoint/2010/main" val="2631009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ATAC-seq is extraordinarily easy and informative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5A4459-C8C1-7E46-B526-CF6DBDBA7F6A}"/>
              </a:ext>
            </a:extLst>
          </p:cNvPr>
          <p:cNvSpPr/>
          <p:nvPr/>
        </p:nvSpPr>
        <p:spPr>
          <a:xfrm>
            <a:off x="359227" y="1198993"/>
            <a:ext cx="509451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Once fresh (or frozen) cells are harvested, the transposition takes 30’, the clean-up takes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</a:t>
            </a:r>
            <a:r>
              <a:rPr lang="en-US" sz="2400" dirty="0"/>
              <a:t>15’, and the PCR takes &lt; 2h.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most “advanced” step is a quantitative PCR (optional!).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sequencing-ready library can be ready in half a day.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7B41F1-7CB1-F34C-9B82-7CEDA8B8C4A6}"/>
              </a:ext>
            </a:extLst>
          </p:cNvPr>
          <p:cNvSpPr txBox="1"/>
          <p:nvPr/>
        </p:nvSpPr>
        <p:spPr>
          <a:xfrm>
            <a:off x="138271" y="6421322"/>
            <a:ext cx="438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Yan et al., Genome Biol. 2020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BD79E1-AB0B-A548-9F4D-752021D5916A}"/>
              </a:ext>
            </a:extLst>
          </p:cNvPr>
          <p:cNvGrpSpPr/>
          <p:nvPr/>
        </p:nvGrpSpPr>
        <p:grpSpPr>
          <a:xfrm>
            <a:off x="5395082" y="966162"/>
            <a:ext cx="6796918" cy="4973803"/>
            <a:chOff x="5270756" y="1122833"/>
            <a:chExt cx="6503932" cy="475940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D0DBD97-8D7A-CF49-9A5E-371B26D959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756" y="1430171"/>
              <a:ext cx="6503932" cy="4452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CEEC5D-2F06-3140-9E49-66641546CC47}"/>
                </a:ext>
              </a:extLst>
            </p:cNvPr>
            <p:cNvSpPr/>
            <p:nvPr/>
          </p:nvSpPr>
          <p:spPr>
            <a:xfrm>
              <a:off x="5270756" y="1122833"/>
              <a:ext cx="5539745" cy="734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CC5B52-C786-F240-AEFB-F3E190090E0F}"/>
                </a:ext>
              </a:extLst>
            </p:cNvPr>
            <p:cNvSpPr/>
            <p:nvPr/>
          </p:nvSpPr>
          <p:spPr>
            <a:xfrm>
              <a:off x="5825927" y="2006661"/>
              <a:ext cx="5539745" cy="184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5455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ATAC-seq sequencing data analysis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0CCE7D-E227-3D4E-B7BD-9C116530DC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50" r="29361" b="60049"/>
          <a:stretch/>
        </p:blipFill>
        <p:spPr>
          <a:xfrm>
            <a:off x="4411578" y="1477187"/>
            <a:ext cx="3368843" cy="435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03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ATAC-seq sequencing data analysis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5F9CE84-72BD-1743-95EE-72718E9134AC}"/>
              </a:ext>
            </a:extLst>
          </p:cNvPr>
          <p:cNvSpPr txBox="1">
            <a:spLocks/>
          </p:cNvSpPr>
          <p:nvPr/>
        </p:nvSpPr>
        <p:spPr>
          <a:xfrm>
            <a:off x="493294" y="1760368"/>
            <a:ext cx="3962400" cy="419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Demultiplexing reads</a:t>
            </a:r>
          </a:p>
          <a:p>
            <a:pPr marL="0" indent="0">
              <a:buNone/>
            </a:pPr>
            <a:r>
              <a:rPr lang="en-US" dirty="0"/>
              <a:t>Adaptor trimming</a:t>
            </a:r>
          </a:p>
          <a:p>
            <a:pPr marL="0" indent="0">
              <a:buNone/>
            </a:pPr>
            <a:r>
              <a:rPr lang="en-US" dirty="0" err="1"/>
              <a:t>Fastq</a:t>
            </a:r>
            <a:r>
              <a:rPr lang="en-US" dirty="0"/>
              <a:t> QC</a:t>
            </a:r>
          </a:p>
          <a:p>
            <a:pPr marL="0" indent="0">
              <a:buNone/>
            </a:pPr>
            <a:r>
              <a:rPr lang="en-US" dirty="0"/>
              <a:t>Alignment</a:t>
            </a:r>
          </a:p>
          <a:p>
            <a:pPr marL="0" indent="0">
              <a:buNone/>
            </a:pPr>
            <a:r>
              <a:rPr lang="en-US" dirty="0"/>
              <a:t>Filtering</a:t>
            </a:r>
          </a:p>
          <a:p>
            <a:pPr marL="0" indent="0">
              <a:buNone/>
            </a:pPr>
            <a:r>
              <a:rPr lang="en-US" dirty="0"/>
              <a:t>Alignment QC</a:t>
            </a:r>
          </a:p>
          <a:p>
            <a:pPr marL="0" indent="0">
              <a:buNone/>
            </a:pPr>
            <a:r>
              <a:rPr lang="en-US" dirty="0"/>
              <a:t>Peak calling</a:t>
            </a:r>
          </a:p>
          <a:p>
            <a:pPr marL="0" indent="0">
              <a:buNone/>
            </a:pPr>
            <a:r>
              <a:rPr lang="en-US" dirty="0"/>
              <a:t>Track generation</a:t>
            </a:r>
          </a:p>
        </p:txBody>
      </p:sp>
    </p:spTree>
    <p:extLst>
      <p:ext uri="{BB962C8B-B14F-4D97-AF65-F5344CB8AC3E}">
        <p14:creationId xmlns:p14="http://schemas.microsoft.com/office/powerpoint/2010/main" val="4237660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ATAC-seq sequencing data analysis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3223463-A3FD-C94C-AB4B-9DFA3BFAA68F}"/>
              </a:ext>
            </a:extLst>
          </p:cNvPr>
          <p:cNvSpPr txBox="1">
            <a:spLocks/>
          </p:cNvSpPr>
          <p:nvPr/>
        </p:nvSpPr>
        <p:spPr>
          <a:xfrm>
            <a:off x="4634928" y="1760368"/>
            <a:ext cx="3962400" cy="419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Bcl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fastq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Fastq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fastq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Fastq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</a:t>
            </a:r>
            <a:r>
              <a:rPr lang="en-US" dirty="0" err="1">
                <a:solidFill>
                  <a:schemeClr val="accent2"/>
                </a:solidFill>
                <a:sym typeface="Wingdings" pitchFamily="2" charset="2"/>
              </a:rPr>
              <a:t>Fastqc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Fastq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bam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Bam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bam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Bam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txt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Bam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bed *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Bam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</a:t>
            </a:r>
            <a:r>
              <a:rPr lang="en-US" dirty="0" err="1">
                <a:solidFill>
                  <a:schemeClr val="accent2"/>
                </a:solidFill>
                <a:sym typeface="Wingdings" pitchFamily="2" charset="2"/>
              </a:rPr>
              <a:t>bigiwg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5F9CE84-72BD-1743-95EE-72718E9134AC}"/>
              </a:ext>
            </a:extLst>
          </p:cNvPr>
          <p:cNvSpPr txBox="1">
            <a:spLocks/>
          </p:cNvSpPr>
          <p:nvPr/>
        </p:nvSpPr>
        <p:spPr>
          <a:xfrm>
            <a:off x="493294" y="1760368"/>
            <a:ext cx="3962400" cy="419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Demultiplexing reads</a:t>
            </a:r>
          </a:p>
          <a:p>
            <a:pPr marL="0" indent="0">
              <a:buNone/>
            </a:pPr>
            <a:r>
              <a:rPr lang="en-US" dirty="0"/>
              <a:t>Adaptor trimming</a:t>
            </a:r>
          </a:p>
          <a:p>
            <a:pPr marL="0" indent="0">
              <a:buNone/>
            </a:pPr>
            <a:r>
              <a:rPr lang="en-US" dirty="0" err="1"/>
              <a:t>Fastq</a:t>
            </a:r>
            <a:r>
              <a:rPr lang="en-US" dirty="0"/>
              <a:t> QC</a:t>
            </a:r>
          </a:p>
          <a:p>
            <a:pPr marL="0" indent="0">
              <a:buNone/>
            </a:pPr>
            <a:r>
              <a:rPr lang="en-US" dirty="0"/>
              <a:t>Alignment</a:t>
            </a:r>
          </a:p>
          <a:p>
            <a:pPr marL="0" indent="0">
              <a:buNone/>
            </a:pPr>
            <a:r>
              <a:rPr lang="en-US" dirty="0"/>
              <a:t>Filtering</a:t>
            </a:r>
          </a:p>
          <a:p>
            <a:pPr marL="0" indent="0">
              <a:buNone/>
            </a:pPr>
            <a:r>
              <a:rPr lang="en-US" dirty="0"/>
              <a:t>Alignment QC</a:t>
            </a:r>
          </a:p>
          <a:p>
            <a:pPr marL="0" indent="0">
              <a:buNone/>
            </a:pPr>
            <a:r>
              <a:rPr lang="en-US" dirty="0"/>
              <a:t>Peak calling</a:t>
            </a:r>
          </a:p>
          <a:p>
            <a:pPr marL="0" indent="0">
              <a:buNone/>
            </a:pPr>
            <a:r>
              <a:rPr lang="en-US" dirty="0"/>
              <a:t>Track generation</a:t>
            </a:r>
          </a:p>
        </p:txBody>
      </p:sp>
    </p:spTree>
    <p:extLst>
      <p:ext uri="{BB962C8B-B14F-4D97-AF65-F5344CB8AC3E}">
        <p14:creationId xmlns:p14="http://schemas.microsoft.com/office/powerpoint/2010/main" val="2522026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" id="{B8D1EDB2-A850-5E44-85DB-3FDEB8AD43FF}" vid="{EAD1B5A1-B849-6948-A751-7B7CADFBE375}"/>
    </a:ext>
  </a:extLst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</Template>
  <TotalTime>58</TotalTime>
  <Words>1565</Words>
  <Application>Microsoft Macintosh PowerPoint</Application>
  <PresentationFormat>Widescreen</PresentationFormat>
  <Paragraphs>212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Avenir</vt:lpstr>
      <vt:lpstr>Calibri</vt:lpstr>
      <vt:lpstr>Calibri Light</vt:lpstr>
      <vt:lpstr>Comfortaa</vt:lpstr>
      <vt:lpstr>Theme</vt:lpstr>
      <vt:lpstr>Theme1</vt:lpstr>
      <vt:lpstr>Lecture 1 Bulk chromatin accessibility:  profiling local chromatin architecture and identifying regulatory elements</vt:lpstr>
      <vt:lpstr>PowerPoint Presentation</vt:lpstr>
      <vt:lpstr>ATAC-seq: a “new” enzyme for a new assay</vt:lpstr>
      <vt:lpstr>ATAC-seq: a “new” enzyme for a new assay</vt:lpstr>
      <vt:lpstr>ATAC-seq: a “new” enzyme for a new assay</vt:lpstr>
      <vt:lpstr>ATAC-seq is extraordinarily easy and informative</vt:lpstr>
      <vt:lpstr>ATAC-seq sequencing data analysis</vt:lpstr>
      <vt:lpstr>ATAC-seq sequencing data analysis</vt:lpstr>
      <vt:lpstr>ATAC-seq sequencing data analysis</vt:lpstr>
      <vt:lpstr>ATAC-seq sequencing data analysis</vt:lpstr>
      <vt:lpstr>Peak calling</vt:lpstr>
      <vt:lpstr>Peak calling</vt:lpstr>
      <vt:lpstr>Peak calling</vt:lpstr>
      <vt:lpstr>Peak calling</vt:lpstr>
      <vt:lpstr>Peak calling</vt:lpstr>
      <vt:lpstr>Peak calling</vt:lpstr>
      <vt:lpstr>Peak calling</vt:lpstr>
      <vt:lpstr>Functional annotations of chromatin accessible loci</vt:lpstr>
      <vt:lpstr>Functional annotations of chromatin accessible loci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Chromatin accessibility:  profiling local chromatin architecture and identifying regulatory elements</dc:title>
  <dc:creator>Jacques Serizay</dc:creator>
  <cp:lastModifiedBy>Jacques Serizay</cp:lastModifiedBy>
  <cp:revision>7</cp:revision>
  <dcterms:created xsi:type="dcterms:W3CDTF">2021-08-15T20:46:16Z</dcterms:created>
  <dcterms:modified xsi:type="dcterms:W3CDTF">2021-08-20T13:03:24Z</dcterms:modified>
</cp:coreProperties>
</file>